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21" r:id="rId2"/>
    <p:sldId id="322" r:id="rId3"/>
    <p:sldId id="361" r:id="rId4"/>
    <p:sldId id="363" r:id="rId5"/>
    <p:sldId id="362" r:id="rId6"/>
    <p:sldId id="368" r:id="rId7"/>
    <p:sldId id="369" r:id="rId8"/>
    <p:sldId id="382" r:id="rId9"/>
    <p:sldId id="383" r:id="rId10"/>
    <p:sldId id="388" r:id="rId11"/>
    <p:sldId id="389" r:id="rId12"/>
    <p:sldId id="390" r:id="rId13"/>
    <p:sldId id="360" r:id="rId14"/>
    <p:sldId id="385" r:id="rId15"/>
    <p:sldId id="386" r:id="rId16"/>
    <p:sldId id="391" r:id="rId17"/>
    <p:sldId id="376" r:id="rId18"/>
    <p:sldId id="375" r:id="rId19"/>
    <p:sldId id="377" r:id="rId20"/>
    <p:sldId id="378" r:id="rId21"/>
    <p:sldId id="381" r:id="rId22"/>
    <p:sldId id="384" r:id="rId23"/>
    <p:sldId id="392" r:id="rId24"/>
    <p:sldId id="393" r:id="rId25"/>
    <p:sldId id="364" r:id="rId26"/>
    <p:sldId id="365" r:id="rId27"/>
    <p:sldId id="367" r:id="rId28"/>
    <p:sldId id="366" r:id="rId29"/>
    <p:sldId id="357" r:id="rId30"/>
    <p:sldId id="359" r:id="rId31"/>
    <p:sldId id="261" r:id="rId3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66FFFF"/>
    <a:srgbClr val="262673"/>
    <a:srgbClr val="5F5F5F"/>
    <a:srgbClr val="96969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6" autoAdjust="0"/>
    <p:restoredTop sz="92282" autoAdjust="0"/>
  </p:normalViewPr>
  <p:slideViewPr>
    <p:cSldViewPr>
      <p:cViewPr>
        <p:scale>
          <a:sx n="70" d="100"/>
          <a:sy n="70" d="100"/>
        </p:scale>
        <p:origin x="-1512" y="-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7EAE288-A135-484D-94F3-CFA73B91C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387415C-2498-45BD-BAC7-85907DF0C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74C05B-A4CF-4C4B-AE80-7F004B3FA7B3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ll three"/>
          <p:cNvPicPr>
            <a:picLocks noChangeAspect="1" noChangeArrowheads="1"/>
          </p:cNvPicPr>
          <p:nvPr userDrawn="1"/>
        </p:nvPicPr>
        <p:blipFill>
          <a:blip r:embed="rId2" cstate="print"/>
          <a:srcRect b="2217"/>
          <a:stretch>
            <a:fillRect/>
          </a:stretch>
        </p:blipFill>
        <p:spPr bwMode="auto">
          <a:xfrm>
            <a:off x="0" y="-76200"/>
            <a:ext cx="91249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HCL 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0075" y="6400800"/>
            <a:ext cx="219392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815975"/>
            <a:ext cx="7772400" cy="1470025"/>
          </a:xfrm>
        </p:spPr>
        <p:txBody>
          <a:bodyPr/>
          <a:lstStyle>
            <a:lvl1pPr>
              <a:lnSpc>
                <a:spcPct val="125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100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A34E6-E43D-4121-98A0-70961BCBA8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B5995-5F47-4FB8-976C-8141F6CC0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6103E-1E4B-4EC6-8240-611EECDD7F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97EB2-0413-4E8D-A107-BD1D1CCB7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D3776-AA98-4A25-A701-191B574B5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FD442-DA6F-4487-B847-96740E3C04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2CB5B-00C4-4A28-9F1C-71BC3BC20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E08A8-EA2C-4005-A7B9-5F73C2396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E61D0-9A90-48F6-AE6E-D3C64EDF7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5EE11-F47F-4EBE-B0E1-15A235BA0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30088-325E-4E9B-A80F-545619B0F1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7" name="Picture 10" descr="all three"/>
          <p:cNvPicPr>
            <a:picLocks noChangeAspect="1" noChangeArrowheads="1"/>
          </p:cNvPicPr>
          <p:nvPr userDrawn="1"/>
        </p:nvPicPr>
        <p:blipFill>
          <a:blip r:embed="rId14" cstate="print"/>
          <a:srcRect t="71330" b="-49"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7" descr="HCL Logo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50075" y="6400800"/>
            <a:ext cx="219392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i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D4E561C-7C7F-4165-A268-89864E39B2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5F5F5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rgbClr val="5F5F5F"/>
          </a:solidFill>
          <a:latin typeface="+mn-lt"/>
        </a:defRPr>
      </a:lvl2pPr>
      <a:lvl3pPr marL="11430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rgbClr val="5F5F5F"/>
          </a:solidFill>
          <a:latin typeface="+mn-lt"/>
        </a:defRPr>
      </a:lvl3pPr>
      <a:lvl4pPr marL="16002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4pPr>
      <a:lvl5pPr marL="20574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5pPr>
      <a:lvl6pPr marL="25146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6pPr>
      <a:lvl7pPr marL="29718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7pPr>
      <a:lvl8pPr marL="34290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8pPr>
      <a:lvl9pPr marL="38862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DTV Features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Flof</a:t>
            </a:r>
            <a:r>
              <a:rPr lang="en-US" dirty="0" smtClean="0"/>
              <a:t> and Top..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1295400"/>
            <a:ext cx="75818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098" name="Picture 2" descr="C:\Users\kuppabai_m\Desktop\New folder\DSC0057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365759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810000"/>
            <a:ext cx="4495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6300" y="1143000"/>
            <a:ext cx="38481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MHEG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MHEG-5 is an open standard, TV </a:t>
            </a:r>
            <a:r>
              <a:rPr lang="en-IN" dirty="0" smtClean="0">
                <a:solidFill>
                  <a:srgbClr val="FF0000"/>
                </a:solidFill>
              </a:rPr>
              <a:t>middleware or application programme interface (API)</a:t>
            </a:r>
            <a:r>
              <a:rPr lang="en-IN" dirty="0" smtClean="0">
                <a:solidFill>
                  <a:schemeClr val="tx1"/>
                </a:solidFill>
              </a:rPr>
              <a:t> – designed to allow broadcasters to provide interactive/hybrid services beyond broadcast video that appeal to a wide audience cost-effectively.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MHEG-5 can be used to deploy a wide variety of applications; from basic “red button” services to platform wide EPGs, enhanced Teletext and multi-screen applications.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MHEG-5 is simple and </a:t>
            </a:r>
            <a:r>
              <a:rPr lang="en-IN" dirty="0" smtClean="0">
                <a:solidFill>
                  <a:srgbClr val="FF0000"/>
                </a:solidFill>
              </a:rPr>
              <a:t>its client software </a:t>
            </a:r>
            <a:r>
              <a:rPr lang="en-IN" dirty="0" smtClean="0">
                <a:solidFill>
                  <a:schemeClr val="tx1"/>
                </a:solidFill>
              </a:rPr>
              <a:t>can be implemented in a wide range digital TV receivers. The client software consists of an MHEG-5 that interprets MHEG-5 applications and presents information delivered to it via a broadcast file system or via a ‘return channel’.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MHEG – Entered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146" name="Picture 2" descr="C:\Users\kuppabai_m\Desktop\New folder\DSC005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295400"/>
            <a:ext cx="8128000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MHEG – Full Mode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170" name="Picture 2" descr="C:\Users\kuppabai_m\Desktop\New folder\DSC0056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001000" cy="4830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194" name="Picture 2" descr="C:\Users\kuppabai_m\Desktop\New folder\DSC0056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19200"/>
            <a:ext cx="7848599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MHP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Multimedia Home Platform (DVB-MHP) is an open middleware system standard designed by the DVB project for interactive digital television.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The MHP enables the reception and execution of interactive, Java-based applications on a TV-set and can be delivered over the broadcast channel, together  with audio and video streams. 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These applications can be information services, games, interactive voting, e-mail, SMS or shopping.</a:t>
            </a:r>
            <a:endParaRPr lang="en-IN" dirty="0" smtClean="0"/>
          </a:p>
          <a:p>
            <a:r>
              <a:rPr lang="en-IN" dirty="0" smtClean="0"/>
              <a:t> </a:t>
            </a:r>
            <a:r>
              <a:rPr lang="en-IN" dirty="0" smtClean="0">
                <a:solidFill>
                  <a:schemeClr val="tx1"/>
                </a:solidFill>
              </a:rPr>
              <a:t>The core of MHP has also been adopted in a compatible manner by non-DVB systems (i.e. ATSC, ARIB, CABLELABS, </a:t>
            </a:r>
            <a:r>
              <a:rPr lang="en-IN" dirty="0" err="1" smtClean="0">
                <a:solidFill>
                  <a:schemeClr val="tx1"/>
                </a:solidFill>
              </a:rPr>
              <a:t>Blu</a:t>
            </a:r>
            <a:r>
              <a:rPr lang="en-IN" dirty="0" smtClean="0">
                <a:solidFill>
                  <a:schemeClr val="tx1"/>
                </a:solidFill>
              </a:rPr>
              <a:t>-ray Disc Association) through the development of GEM (Globally Executable MHP)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4639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3004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295400"/>
            <a:ext cx="3124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191000"/>
            <a:ext cx="308032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191000"/>
            <a:ext cx="3124200" cy="22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3962400" y="1828800"/>
            <a:ext cx="762000" cy="2286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6172200" y="3352800"/>
            <a:ext cx="228600" cy="60960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038600" y="4876800"/>
            <a:ext cx="685800" cy="2286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33800" y="22860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&lt;RED&gt; key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9400" y="3429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Select Any Application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86200" y="5181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&lt;RETURN&gt; or  </a:t>
            </a:r>
          </a:p>
          <a:p>
            <a:r>
              <a:rPr lang="en-US" sz="1400" b="1" dirty="0" smtClean="0"/>
              <a:t> &lt;EXIT&gt; Key</a:t>
            </a:r>
            <a:endParaRPr lang="en-US" sz="1400" b="1" dirty="0"/>
          </a:p>
        </p:txBody>
      </p:sp>
      <p:sp>
        <p:nvSpPr>
          <p:cNvPr id="15" name="Up Arrow 14"/>
          <p:cNvSpPr/>
          <p:nvPr/>
        </p:nvSpPr>
        <p:spPr>
          <a:xfrm>
            <a:off x="1524000" y="3352800"/>
            <a:ext cx="228600" cy="609600"/>
          </a:xfrm>
          <a:prstGeom prst="up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05000" y="33528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Wait for few Minutes</a:t>
            </a:r>
            <a:endParaRPr lang="en-US" sz="1600" b="1" dirty="0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/>
              <a:t>Launching </a:t>
            </a:r>
            <a:r>
              <a:rPr lang="en-US" b="1" dirty="0" smtClean="0"/>
              <a:t>MHP Through Auto Start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Teletext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Subtitles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MHEG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MHP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CC</a:t>
            </a:r>
          </a:p>
          <a:p>
            <a:pPr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838200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3048000" cy="198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4038600"/>
            <a:ext cx="3505200" cy="20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191000"/>
            <a:ext cx="308561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4114800" y="1676400"/>
            <a:ext cx="762000" cy="2286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629400" y="3276600"/>
            <a:ext cx="228600" cy="60960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4038600" y="4876800"/>
            <a:ext cx="685800" cy="22860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 cmpd="dbl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0" y="5181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&lt;SELECT&gt; key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19812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&lt;SELECT&gt; key</a:t>
            </a:r>
            <a:endParaRPr lang="en-US" sz="1400" b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 smtClean="0"/>
              <a:t>Launching MHP from Options Menu: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1219200"/>
            <a:ext cx="31718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Difference between subtitle &amp; closed caption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440363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The main difference is that closed captioning is specifically designed for hearing impaired viewers.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They are called "closed" because they are activated when the viewer requests them.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captions usually include a full audio transcription, such as references to background noise and natural sounds (a dog barking, a door slamming, birds singing etc), music, as well as conversation.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usually only include a transcription of speakers/conversation and they are often permanently on.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Subtitles are often used  to translate conversation into other </a:t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IN" dirty="0" smtClean="0">
                <a:solidFill>
                  <a:schemeClr val="tx1"/>
                </a:solidFill>
              </a:rPr>
              <a:t>languages, can be used for a specific part of a video where regional </a:t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IN" dirty="0" smtClean="0">
                <a:solidFill>
                  <a:schemeClr val="tx1"/>
                </a:solidFill>
              </a:rPr>
              <a:t>dialect/accents/language make the speaker difficult to understand.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DVB Subtitles and Teletext Subtitles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657600"/>
            <a:ext cx="774541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19200"/>
            <a:ext cx="770731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7784128" cy="170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733800"/>
            <a:ext cx="77724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266" name="Picture 2" descr="C:\Users\kuppabai_m\Desktop\New folder\DSC0054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199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Motion-flow is basically </a:t>
            </a:r>
            <a:r>
              <a:rPr lang="en-IN" dirty="0" smtClean="0">
                <a:solidFill>
                  <a:srgbClr val="FF0000"/>
                </a:solidFill>
              </a:rPr>
              <a:t>new frames inserted between standard frames to create a smoother images. </a:t>
            </a:r>
          </a:p>
          <a:p>
            <a:pPr lvl="1"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tx1"/>
                </a:solidFill>
              </a:rPr>
              <a:t>To improve picture quality </a:t>
            </a:r>
          </a:p>
          <a:p>
            <a:pPr lvl="1"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tx1"/>
                </a:solidFill>
              </a:rPr>
              <a:t>To improve picture clarity in fast moving scenes </a:t>
            </a:r>
          </a:p>
          <a:p>
            <a:pPr lvl="1"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tx1"/>
                </a:solidFill>
              </a:rPr>
              <a:t>To reduce motion blur.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Motion Flow Technology is now being integrated into Sony BRAVIA LCD TVs at 120Hz and 240Hz.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difference between 120Hz and 240Hz  are quite substantial. The level measured is the televisions refresh rate.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So a 240Hz LCD TV will refresh images twice as many times as a 120Hz LCD TV.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72000"/>
          </a:xfrm>
        </p:spPr>
        <p:txBody>
          <a:bodyPr/>
          <a:lstStyle/>
          <a:p>
            <a:r>
              <a:rPr lang="en-IN" b="1" dirty="0" smtClean="0">
                <a:solidFill>
                  <a:schemeClr val="tx1"/>
                </a:solidFill>
              </a:rPr>
              <a:t>Conditional Access</a:t>
            </a:r>
            <a:r>
              <a:rPr lang="en-IN" dirty="0" smtClean="0">
                <a:solidFill>
                  <a:schemeClr val="tx1"/>
                </a:solidFill>
              </a:rPr>
              <a:t> is </a:t>
            </a:r>
            <a:r>
              <a:rPr lang="en-IN" dirty="0" smtClean="0">
                <a:solidFill>
                  <a:srgbClr val="FF0000"/>
                </a:solidFill>
              </a:rPr>
              <a:t>the protection of content </a:t>
            </a:r>
            <a:r>
              <a:rPr lang="en-IN" dirty="0" smtClean="0">
                <a:solidFill>
                  <a:schemeClr val="tx1"/>
                </a:solidFill>
              </a:rPr>
              <a:t>by requiring certain criteria to be met before granting access to this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This is achieved by a combination of </a:t>
            </a:r>
            <a:r>
              <a:rPr lang="en-IN" dirty="0" smtClean="0">
                <a:solidFill>
                  <a:srgbClr val="FF0000"/>
                </a:solidFill>
              </a:rPr>
              <a:t>scrambling and encryption</a:t>
            </a:r>
            <a:r>
              <a:rPr lang="en-IN" dirty="0" smtClean="0">
                <a:solidFill>
                  <a:schemeClr val="tx1"/>
                </a:solidFill>
              </a:rPr>
              <a:t>. 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Scrambling :</a:t>
            </a:r>
            <a:endParaRPr lang="en-IN" b="1" u="sng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The data stream is scrambled with an 8-byte secret key, called the </a:t>
            </a:r>
            <a:r>
              <a:rPr lang="en-IN" i="1" dirty="0" smtClean="0">
                <a:solidFill>
                  <a:srgbClr val="FF0000"/>
                </a:solidFill>
              </a:rPr>
              <a:t>control word</a:t>
            </a:r>
            <a:r>
              <a:rPr lang="en-IN" dirty="0" smtClean="0">
                <a:solidFill>
                  <a:srgbClr val="FF0000"/>
                </a:solidFill>
              </a:rPr>
              <a:t>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control word is generated automatically in such a way that successive values are not usually predictable.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>
              <a:buNone/>
            </a:pPr>
            <a:r>
              <a:rPr lang="en-IN" b="1" u="sng" dirty="0" smtClean="0">
                <a:solidFill>
                  <a:schemeClr val="tx1"/>
                </a:solidFill>
              </a:rPr>
              <a:t>Encryption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is used to </a:t>
            </a:r>
            <a:r>
              <a:rPr lang="en-IN" dirty="0" smtClean="0">
                <a:solidFill>
                  <a:srgbClr val="FF0000"/>
                </a:solidFill>
              </a:rPr>
              <a:t>protect the control </a:t>
            </a:r>
            <a:r>
              <a:rPr lang="en-IN" dirty="0" smtClean="0">
                <a:solidFill>
                  <a:schemeClr val="tx1"/>
                </a:solidFill>
              </a:rPr>
              <a:t>word during transmission to the receiver</a:t>
            </a:r>
          </a:p>
          <a:p>
            <a:pPr lvl="1">
              <a:buFont typeface="Wingdings" pitchFamily="2" charset="2"/>
              <a:buChar char="v"/>
            </a:pPr>
            <a:r>
              <a:rPr lang="en-IN" sz="2000" dirty="0" smtClean="0">
                <a:solidFill>
                  <a:schemeClr val="tx1"/>
                </a:solidFill>
              </a:rPr>
              <a:t>Control word is encrypted as an </a:t>
            </a:r>
            <a:r>
              <a:rPr lang="en-IN" sz="2000" dirty="0" smtClean="0">
                <a:solidFill>
                  <a:srgbClr val="FF0000"/>
                </a:solidFill>
              </a:rPr>
              <a:t>E</a:t>
            </a:r>
            <a:r>
              <a:rPr lang="en-IN" sz="2000" i="1" dirty="0" smtClean="0">
                <a:solidFill>
                  <a:srgbClr val="FF0000"/>
                </a:solidFill>
              </a:rPr>
              <a:t>ntitlement  Control Message</a:t>
            </a:r>
            <a:r>
              <a:rPr lang="en-IN" sz="2000" dirty="0" smtClean="0">
                <a:solidFill>
                  <a:srgbClr val="FF0000"/>
                </a:solidFill>
              </a:rPr>
              <a:t> (ECM).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CA subsystem in the receiver will decrypt the control word only when authorised to do so; that authority is sent to the receiver in the form of an </a:t>
            </a:r>
            <a:r>
              <a:rPr lang="en-IN" i="1" dirty="0" smtClean="0">
                <a:solidFill>
                  <a:srgbClr val="FF0000"/>
                </a:solidFill>
              </a:rPr>
              <a:t>Entitlement Management Message</a:t>
            </a:r>
            <a:r>
              <a:rPr lang="en-IN" dirty="0" smtClean="0">
                <a:solidFill>
                  <a:srgbClr val="FF0000"/>
                </a:solidFill>
              </a:rPr>
              <a:t> (EMM).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The EMM are specific to each subscriber, as identified by the smart card in his receiver.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Contd..</a:t>
            </a:r>
            <a:endParaRPr lang="en-US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1752600"/>
            <a:ext cx="28956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90800"/>
            <a:ext cx="609600" cy="609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3400" y="2590800"/>
            <a:ext cx="60960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2667000"/>
            <a:ext cx="5334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5181600" y="2743200"/>
            <a:ext cx="5334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505200" y="2743200"/>
            <a:ext cx="5334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8" idx="0"/>
          </p:cNvCxnSpPr>
          <p:nvPr/>
        </p:nvCxnSpPr>
        <p:spPr>
          <a:xfrm rot="5400000" flipH="1" flipV="1">
            <a:off x="6153150" y="2190750"/>
            <a:ext cx="457200" cy="495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4191000" y="2286000"/>
            <a:ext cx="60960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2209800" y="1828800"/>
            <a:ext cx="12954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05000" y="10668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 Port in TV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81400" y="1676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 Device 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648200" y="2819400"/>
            <a:ext cx="2286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20" idx="0"/>
          </p:cNvCxnSpPr>
          <p:nvPr/>
        </p:nvCxnSpPr>
        <p:spPr>
          <a:xfrm rot="5400000" flipH="1" flipV="1">
            <a:off x="4591050" y="1924050"/>
            <a:ext cx="1066800" cy="7239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5400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Encryption Algorithm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294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 Card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85800" y="4572000"/>
            <a:ext cx="2438400" cy="11430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Broadcaster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96000" y="2895600"/>
            <a:ext cx="2286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5400000" flipH="1" flipV="1">
            <a:off x="6496050" y="2571750"/>
            <a:ext cx="153194" cy="6484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58000" y="2590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sp>
        <p:nvSpPr>
          <p:cNvPr id="38" name="Left Arrow 37"/>
          <p:cNvSpPr/>
          <p:nvPr/>
        </p:nvSpPr>
        <p:spPr>
          <a:xfrm rot="10800000">
            <a:off x="3505200" y="5181600"/>
            <a:ext cx="5334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91000" y="5029200"/>
            <a:ext cx="609600" cy="381000"/>
          </a:xfrm>
          <a:prstGeom prst="ellipse">
            <a:avLst/>
          </a:prstGeom>
          <a:solidFill>
            <a:srgbClr val="5BA84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962400" y="5486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rot="5400000" flipH="1" flipV="1">
            <a:off x="4495800" y="3581400"/>
            <a:ext cx="1905000" cy="1143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Broadcasting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3352800"/>
            <a:ext cx="9906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Subtitle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743200"/>
            <a:ext cx="9144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Prog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00" y="21336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Audio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1200" y="27432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Video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5" idx="3"/>
            <a:endCxn id="7" idx="1"/>
          </p:cNvCxnSpPr>
          <p:nvPr/>
        </p:nvCxnSpPr>
        <p:spPr>
          <a:xfrm flipV="1">
            <a:off x="1219200" y="2362200"/>
            <a:ext cx="76200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1219200" y="2933700"/>
            <a:ext cx="762000" cy="647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8" idx="1"/>
          </p:cNvCxnSpPr>
          <p:nvPr/>
        </p:nvCxnSpPr>
        <p:spPr>
          <a:xfrm>
            <a:off x="1219200" y="2933700"/>
            <a:ext cx="762000" cy="38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95600" y="23622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9" idx="1"/>
          </p:cNvCxnSpPr>
          <p:nvPr/>
        </p:nvCxnSpPr>
        <p:spPr>
          <a:xfrm>
            <a:off x="2895600" y="29718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71800" y="3581400"/>
            <a:ext cx="2286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200400" y="213360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00400" y="274320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00400" y="335280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657600" y="23622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657600" y="29718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657600" y="35814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962400" y="21336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962400" y="27432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2400" y="33528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24800" y="4114800"/>
            <a:ext cx="609600" cy="213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MUX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>
            <a:stCxn id="49" idx="3"/>
          </p:cNvCxnSpPr>
          <p:nvPr/>
        </p:nvCxnSpPr>
        <p:spPr>
          <a:xfrm>
            <a:off x="4648200" y="2362200"/>
            <a:ext cx="152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0" idx="3"/>
          </p:cNvCxnSpPr>
          <p:nvPr/>
        </p:nvCxnSpPr>
        <p:spPr>
          <a:xfrm>
            <a:off x="4648200" y="2971800"/>
            <a:ext cx="2286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1" idx="3"/>
          </p:cNvCxnSpPr>
          <p:nvPr/>
        </p:nvCxnSpPr>
        <p:spPr>
          <a:xfrm>
            <a:off x="4648200" y="3581400"/>
            <a:ext cx="152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410200" y="2971800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638800" y="2743200"/>
            <a:ext cx="3810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rot="5400000" flipH="1" flipV="1">
            <a:off x="5867400" y="1600200"/>
            <a:ext cx="1447800" cy="1143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162800" y="1143000"/>
            <a:ext cx="1219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Satellite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7506494" y="1866106"/>
            <a:ext cx="533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010400" y="2133600"/>
            <a:ext cx="1676400" cy="990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001000" y="2590800"/>
            <a:ext cx="6858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Tuner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05600" y="3886200"/>
            <a:ext cx="2209800" cy="25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rot="5400000">
            <a:off x="7392194" y="3504406"/>
            <a:ext cx="762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858000" y="4648200"/>
            <a:ext cx="1981200" cy="1676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00600" y="1905000"/>
            <a:ext cx="685800" cy="213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MUX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15200" y="4038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Tuner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315200" y="4648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DMUX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467600" y="50292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086600" y="5791200"/>
            <a:ext cx="1600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Section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rot="5400000">
            <a:off x="7620794" y="5638006"/>
            <a:ext cx="3048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43600" y="5791200"/>
            <a:ext cx="144780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733800" y="5181600"/>
            <a:ext cx="22098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Packets from Air will be combined together to get SECTION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DTV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Picture Quality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EPG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Parental Rating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Teletext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MHEG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MHP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GINGA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HBB -TV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DCE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Subtitle, Closed Captions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I-Manual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IN" dirty="0"/>
          </a:p>
        </p:txBody>
      </p:sp>
      <p:pic>
        <p:nvPicPr>
          <p:cNvPr id="1027" name="Picture 3" descr="C:\Users\kuppabai_m\Desktop\imagesCASC0AR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71600"/>
            <a:ext cx="5562600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1DEB361-7698-4B5D-90B0-5ACDD506C124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8197" name="Picture 4" descr="la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PAP / PIP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Recording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Scene Select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3D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Auto Service Update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Motion flow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Demo Mode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Hotel Mode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Store Display Mode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CAM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Network Features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DLNA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IPTV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SKYPE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2</a:t>
            </a:r>
            <a:r>
              <a:rPr lang="en-US" sz="2000" baseline="30000" dirty="0" smtClean="0">
                <a:solidFill>
                  <a:schemeClr val="tx1"/>
                </a:solidFill>
              </a:rPr>
              <a:t>nd</a:t>
            </a:r>
            <a:r>
              <a:rPr lang="en-US" sz="2000" dirty="0" smtClean="0">
                <a:solidFill>
                  <a:schemeClr val="tx1"/>
                </a:solidFill>
              </a:rPr>
              <a:t> Display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UGC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W-</a:t>
            </a:r>
            <a:r>
              <a:rPr lang="en-US" sz="2000" dirty="0" err="1" smtClean="0">
                <a:solidFill>
                  <a:schemeClr val="tx1"/>
                </a:solidFill>
              </a:rPr>
              <a:t>ifi</a:t>
            </a:r>
            <a:r>
              <a:rPr lang="en-US" sz="2000" dirty="0" smtClean="0">
                <a:solidFill>
                  <a:schemeClr val="tx1"/>
                </a:solidFill>
              </a:rPr>
              <a:t> Direct Mode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Music Search / Video Search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Applicast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SOLS, Netflix, You Tube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Pandora</a:t>
            </a:r>
          </a:p>
          <a:p>
            <a:pPr lvl="1"/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Teletext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r>
              <a:rPr lang="en-IN" b="1" dirty="0" smtClean="0">
                <a:solidFill>
                  <a:schemeClr val="tx1"/>
                </a:solidFill>
              </a:rPr>
              <a:t>Teletext</a:t>
            </a:r>
            <a:r>
              <a:rPr lang="en-IN" dirty="0" smtClean="0">
                <a:solidFill>
                  <a:schemeClr val="tx1"/>
                </a:solidFill>
              </a:rPr>
              <a:t> (or "broadcast teletext") is a television information retrieval service developed in the United Kingdom in the early 1970s.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Teletext information is broadcast in the vertical blanking interval between image frames in a broadcast television signal.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Common teletext services include TV schedules, regularly updated current affairs and sport news, simple games (such as quizzes) and subtitling for deaf people or in different languages.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It is closely linked to the PAL broadcast system.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Other teletext systems have been developed to work with the SECAM and NTSC systems, but teletext failed to gain widespread acceptance where NTSC is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4400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Teletext is broadcast in numbered "pages." </a:t>
            </a:r>
          </a:p>
          <a:p>
            <a:pPr lvl="1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For example, basketball scores might be on page 80. A teletext user would punch "80" into the TV's remote control. The broadcaster constantly sends out each page, say, 1 to 500, in sequence. Because standard teletext is one-way -- there is no way for the TV viewer to communicate back to the broadcaster -- the user must wait for the page he or she selected to be broadcast. That may take several seconds. </a:t>
            </a:r>
          </a:p>
          <a:p>
            <a:pPr marL="342900" lvl="1" indent="-342900"/>
            <a:r>
              <a:rPr lang="en-IN" sz="2000" dirty="0" smtClean="0">
                <a:solidFill>
                  <a:schemeClr val="tx1"/>
                </a:solidFill>
                <a:ea typeface="+mn-ea"/>
                <a:cs typeface="+mn-cs"/>
              </a:rPr>
              <a:t>More sophisticated systems use a buffer memory to store some or all of the teletext pages, for instant display</a:t>
            </a:r>
            <a:r>
              <a:rPr lang="en-IN" sz="2000" dirty="0" smtClean="0">
                <a:ea typeface="+mn-ea"/>
                <a:cs typeface="+mn-cs"/>
              </a:rPr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 Mode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C:\Users\kuppabai_m\Desktop\New folder\DSC005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143000"/>
            <a:ext cx="8128000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 Mode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197EB2-0413-4E8D-A107-BD1D1CCB722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754813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6185</TotalTime>
  <Words>972</Words>
  <Application>Microsoft Office PowerPoint</Application>
  <PresentationFormat>On-screen Show (4:3)</PresentationFormat>
  <Paragraphs>168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DTV Features</vt:lpstr>
      <vt:lpstr>Topics</vt:lpstr>
      <vt:lpstr>DTV Features</vt:lpstr>
      <vt:lpstr>Contd..</vt:lpstr>
      <vt:lpstr>Contd..</vt:lpstr>
      <vt:lpstr>Teletext</vt:lpstr>
      <vt:lpstr>Contd..</vt:lpstr>
      <vt:lpstr>PAT Mode</vt:lpstr>
      <vt:lpstr>Text  Mode</vt:lpstr>
      <vt:lpstr>Flof and Top..</vt:lpstr>
      <vt:lpstr>Contd..</vt:lpstr>
      <vt:lpstr>Contd..</vt:lpstr>
      <vt:lpstr>MHEG</vt:lpstr>
      <vt:lpstr>MHEG – Entered Mode</vt:lpstr>
      <vt:lpstr>MHEG – Full Mode</vt:lpstr>
      <vt:lpstr>Contd..</vt:lpstr>
      <vt:lpstr>MHP</vt:lpstr>
      <vt:lpstr>Contd..</vt:lpstr>
      <vt:lpstr>Launching MHP Through Auto Start</vt:lpstr>
      <vt:lpstr>Launching MHP from Options Menu:</vt:lpstr>
      <vt:lpstr>Difference between subtitle &amp; closed caption</vt:lpstr>
      <vt:lpstr>DVB Subtitles and Teletext Subtitles</vt:lpstr>
      <vt:lpstr>Contd..</vt:lpstr>
      <vt:lpstr>Contd..</vt:lpstr>
      <vt:lpstr>Motion flow</vt:lpstr>
      <vt:lpstr>CAM</vt:lpstr>
      <vt:lpstr>Contd..</vt:lpstr>
      <vt:lpstr>Contd..</vt:lpstr>
      <vt:lpstr>Broadcasting</vt:lpstr>
      <vt:lpstr>Q&amp;A</vt:lpstr>
      <vt:lpstr>Slide 31</vt:lpstr>
    </vt:vector>
  </TitlesOfParts>
  <Company>HCL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</dc:title>
  <cp:lastModifiedBy>kuppabai_m</cp:lastModifiedBy>
  <cp:revision>570</cp:revision>
  <dcterms:created xsi:type="dcterms:W3CDTF">2005-08-31T12:40:43Z</dcterms:created>
  <dcterms:modified xsi:type="dcterms:W3CDTF">2011-09-19T08:29:19Z</dcterms:modified>
</cp:coreProperties>
</file>